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8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F99"/>
    <a:srgbClr val="0099FF"/>
    <a:srgbClr val="009999"/>
    <a:srgbClr val="3366FF"/>
    <a:srgbClr val="0066CC"/>
    <a:srgbClr val="990033"/>
    <a:srgbClr val="00CC00"/>
    <a:srgbClr val="FF33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6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695DE-0765-4241-8C16-952E00D60DF8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40B51-4FB3-46D8-910C-8C6106F058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320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58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E3F29E-F775-4A1B-9E95-44DC1EC6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2B9C3-7BDF-46CB-97AF-DF2B682A5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D67F-2F68-4342-BFAD-DB95C2ED8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A33D-DE2D-4808-8DC1-0906E6635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BE9C8-9DF3-43EE-9F81-F390DD92B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8A74F-54B3-40ED-BDFA-B5B43A5F5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5897-98A9-4DBD-BE4D-30997A177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C77F-6612-40AD-9BD7-6BDB01DBB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CF1A-6E64-47D9-A719-270E9807D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BC6A8-6D1D-4584-8A01-B90C78D9E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3D99-AF75-4495-ADB5-097C9CE49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57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7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2506E8-0EAC-4377-9A93-31F048F79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utah.edu/portal/site/uuhome/menuitem.cb2928bd4df5a119d45eb7c8d1e916b9/?vgnextoid=2c04bfdc1eba3110VgnVCM1000001c9e619bRCRD" TargetMode="External"/><Relationship Id="rId5" Type="http://schemas.openxmlformats.org/officeDocument/2006/relationships/image" Target="../media/image5.png"/><Relationship Id="rId6" Type="http://schemas.openxmlformats.org/officeDocument/2006/relationships/hyperlink" Target="http://www.usu.edu/" TargetMode="External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u.edu/admissions/docs/ResidentIndex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hyperlink" Target="http://www.uvu.edu/" TargetMode="External"/><Relationship Id="rId5" Type="http://schemas.openxmlformats.org/officeDocument/2006/relationships/image" Target="../media/image9.gif"/><Relationship Id="rId6" Type="http://schemas.openxmlformats.org/officeDocument/2006/relationships/image" Target="../media/image10.jpeg"/><Relationship Id="rId7" Type="http://schemas.openxmlformats.org/officeDocument/2006/relationships/hyperlink" Target="http://new.dixie.edu/" TargetMode="External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hyperlink" Target="http://www.utahspb.edu/prospective_students/admissions/standards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noyce\My Documents\My Pictures\Microsoft Clip Organizer\j04394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599715" cy="190400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001000" cy="16764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Admission Standards for Utah’s Universities and Colleges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019800" cy="2590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Presented by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American Fork Jr</a:t>
            </a:r>
            <a:r>
              <a:rPr lang="en-US" dirty="0" smtClean="0"/>
              <a:t>. High </a:t>
            </a:r>
            <a:r>
              <a:rPr lang="en-US" dirty="0" smtClean="0"/>
              <a:t>School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Counseling Office</a:t>
            </a:r>
          </a:p>
          <a:p>
            <a:pPr algn="ctr" eaLnBrk="1" hangingPunct="1"/>
            <a:endParaRPr lang="en-US" dirty="0" smtClean="0"/>
          </a:p>
        </p:txBody>
      </p:sp>
      <p:pic>
        <p:nvPicPr>
          <p:cNvPr id="1026" name="Picture 2" descr="C:\Documents and Settings\snoyce\My Documents\My Pictures\Microsoft Clip Organizer\mp0016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43400"/>
            <a:ext cx="3073788" cy="229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</a:t>
            </a:r>
            <a:r>
              <a:rPr lang="en-US" sz="4800" dirty="0" smtClean="0">
                <a:solidFill>
                  <a:srgbClr val="FF0000"/>
                </a:solidFill>
              </a:rPr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To Timberline Middle School for sharing this informative Power Point with us at American Fork Jr. High School.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458200" cy="10668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Traditionally “Recommended” courses for College Admittance: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English</a:t>
            </a:r>
            <a:r>
              <a:rPr lang="en-US" sz="1900" dirty="0" smtClean="0"/>
              <a:t>						</a:t>
            </a:r>
            <a:r>
              <a:rPr lang="en-US" sz="1800" dirty="0" smtClean="0"/>
              <a:t>4.0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Mathematics</a:t>
            </a:r>
            <a:r>
              <a:rPr lang="en-US" sz="1900" dirty="0" smtClean="0"/>
              <a:t> 				           4</a:t>
            </a:r>
            <a:r>
              <a:rPr lang="en-US" sz="1800" dirty="0" smtClean="0"/>
              <a:t>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Algebra/Secondary Math 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Geometry/Secondary Math II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Intermediate algebra/Secondary Math III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Advanced Math Courses</a:t>
            </a:r>
            <a:endParaRPr lang="en-US" sz="1100" dirty="0"/>
          </a:p>
          <a:p>
            <a:pPr lvl="1" eaLnBrk="1" hangingPunct="1">
              <a:lnSpc>
                <a:spcPct val="80000"/>
              </a:lnSpc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Biological/Physical Science</a:t>
            </a:r>
            <a:r>
              <a:rPr lang="en-US" sz="1900" dirty="0" smtClean="0"/>
              <a:t>				</a:t>
            </a:r>
            <a:r>
              <a:rPr lang="en-US" sz="1800" dirty="0" smtClean="0"/>
              <a:t>3.0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Biology or Human Biology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Chemistry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100" dirty="0" smtClean="0"/>
              <a:t>Physics</a:t>
            </a:r>
          </a:p>
          <a:p>
            <a:pPr lvl="1" eaLnBrk="1" hangingPunct="1">
              <a:lnSpc>
                <a:spcPct val="80000"/>
              </a:lnSpc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Social Studies					3.0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Foreign Language</a:t>
            </a:r>
            <a:r>
              <a:rPr lang="en-US" sz="2000" dirty="0" smtClean="0"/>
              <a:t>	</a:t>
            </a:r>
            <a:r>
              <a:rPr lang="en-US" sz="1900" dirty="0" smtClean="0"/>
              <a:t>				</a:t>
            </a:r>
            <a:r>
              <a:rPr lang="en-US" sz="1800" dirty="0" smtClean="0"/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State Graduation Requirements		           3.5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Additional Courses (from at least 2 groups)             8.5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err="1" smtClean="0"/>
              <a:t>Eng</a:t>
            </a:r>
            <a:r>
              <a:rPr lang="en-US" sz="1400" dirty="0" smtClean="0"/>
              <a:t>, </a:t>
            </a:r>
            <a:r>
              <a:rPr lang="en-US" sz="1400" dirty="0" err="1" smtClean="0"/>
              <a:t>Hist</a:t>
            </a:r>
            <a:r>
              <a:rPr lang="en-US" sz="1400" dirty="0" smtClean="0"/>
              <a:t>, Math, Foreign Lang, Lab science, Social Studies,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400" dirty="0" smtClean="0"/>
              <a:t>     or Fine Arts					            </a:t>
            </a:r>
            <a:r>
              <a:rPr lang="en-US" sz="1800" dirty="0" smtClean="0"/>
              <a:t>28.0 credits </a:t>
            </a:r>
            <a:r>
              <a:rPr lang="en-US" sz="1600" dirty="0" smtClean="0"/>
              <a:t>		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000" dirty="0" smtClean="0"/>
          </a:p>
        </p:txBody>
      </p:sp>
      <p:pic>
        <p:nvPicPr>
          <p:cNvPr id="9217" name="Picture 1" descr="C:\Documents and Settings\snoyce\My Documents\My Pictures\Microsoft Clip Organizer\j0439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599" y="5944507"/>
            <a:ext cx="1254071" cy="837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1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b="1" dirty="0" smtClean="0"/>
              <a:t>Sample 4-year High School schedule</a:t>
            </a:r>
            <a:endParaRPr lang="en-US" sz="2400" b="1" dirty="0" smtClean="0"/>
          </a:p>
        </p:txBody>
      </p:sp>
      <p:graphicFrame>
        <p:nvGraphicFramePr>
          <p:cNvPr id="77003" name="Group 20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631632"/>
              </p:ext>
            </p:extLst>
          </p:nvPr>
        </p:nvGraphicFramePr>
        <p:xfrm>
          <a:off x="685800" y="1612953"/>
          <a:ext cx="8229600" cy="571294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133600"/>
                <a:gridCol w="1981200"/>
              </a:tblGrid>
              <a:tr h="60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 Math 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 Math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 Math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Math Calculus </a:t>
                      </a: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or Stats (AP)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English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English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English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English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E.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Physics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Chemistry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Geography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 History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AP History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4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Spanish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</a:rPr>
                        <a:t>Spanish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96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 Skills/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Computer Tech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Fitness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 Lifetime/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Financial Lit.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Gov &amp; Cit.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0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Seminary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Seminary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Seminary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Seminary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96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CTE/CTE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(Foods/Woods)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Fine 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Fine Arts/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Fine 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</a:rPr>
                        <a:t>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990600"/>
          <a:ext cx="8229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38172"/>
                <a:gridCol w="2076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</a:rPr>
                        <a:t>th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Grade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Grade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11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Grade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r>
                        <a:rPr lang="en-US" sz="2400" baseline="30000" dirty="0" smtClean="0">
                          <a:solidFill>
                            <a:schemeClr val="tx2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 Grade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21625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9999"/>
                </a:solidFill>
              </a:rPr>
              <a:t>University of Utah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Beginning for Summer/Fall 2013 </a:t>
            </a:r>
            <a:r>
              <a:rPr lang="en-US" sz="1400" dirty="0" smtClean="0"/>
              <a:t>terms, applicants will be evaluated through a holistic </a:t>
            </a:r>
            <a:r>
              <a:rPr lang="en-US" sz="1400" dirty="0"/>
              <a:t>review. </a:t>
            </a:r>
            <a:endParaRPr lang="en-US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Go to http</a:t>
            </a:r>
            <a:r>
              <a:rPr lang="en-US" sz="1400" dirty="0"/>
              <a:t>://admissions.utah.edu/undergraduate/admission-standards.php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9999"/>
                </a:solidFill>
              </a:rPr>
              <a:t>Utah State University</a:t>
            </a:r>
          </a:p>
          <a:p>
            <a:pPr lvl="1"/>
            <a:r>
              <a:rPr lang="en-US" sz="1400" dirty="0"/>
              <a:t>2.5 high school GPA</a:t>
            </a:r>
          </a:p>
          <a:p>
            <a:pPr lvl="1"/>
            <a:r>
              <a:rPr lang="en-US" sz="1400" dirty="0"/>
              <a:t>18 ACT or 860 SAT (does not include the writing portion)</a:t>
            </a:r>
          </a:p>
          <a:p>
            <a:pPr lvl="1"/>
            <a:r>
              <a:rPr lang="en-US" sz="1400" dirty="0"/>
              <a:t>90 </a:t>
            </a:r>
            <a:r>
              <a:rPr lang="en-US" sz="1400" dirty="0">
                <a:hlinkClick r:id="rId2" action="ppaction://hlinkfile"/>
              </a:rPr>
              <a:t>Index score</a:t>
            </a: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9999"/>
                </a:solidFill>
              </a:rPr>
              <a:t>Weber State University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Open-admission university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ACT Eng – 17+ to avoid remediation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ACT math – 23+ to avoid remediation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9999"/>
                </a:solidFill>
              </a:rPr>
              <a:t>Southern Utah University </a:t>
            </a:r>
            <a:r>
              <a:rPr lang="en-US" sz="1800" dirty="0" smtClean="0"/>
              <a:t>- </a:t>
            </a:r>
            <a:r>
              <a:rPr lang="en-US" sz="1400" dirty="0" smtClean="0"/>
              <a:t>90 index score will be admitted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ACT Eng - 17+ to avoid remediation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ACT Math - 18+ to avoid remediation         </a:t>
            </a:r>
            <a:r>
              <a:rPr lang="en-US" sz="1600" dirty="0" smtClean="0"/>
              <a:t>                </a:t>
            </a:r>
            <a:r>
              <a:rPr lang="en-US" sz="1700" dirty="0" smtClean="0"/>
              <a:t>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9999"/>
                </a:solidFill>
              </a:rPr>
              <a:t>Brigham Young University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Comprehensive Admission Review (see website)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2011 Average GPA – 3.8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2011 Average ACT – 28.13</a:t>
            </a:r>
          </a:p>
          <a:p>
            <a:pPr lvl="1" eaLnBrk="1" hangingPunct="1">
              <a:lnSpc>
                <a:spcPct val="80000"/>
              </a:lnSpc>
            </a:pPr>
            <a:endParaRPr lang="en-US" sz="1700" dirty="0" smtClean="0"/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2100" dirty="0" smtClean="0"/>
          </a:p>
        </p:txBody>
      </p:sp>
      <p:pic>
        <p:nvPicPr>
          <p:cNvPr id="7172" name="Picture 4" descr="Brigham Young University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3124200" cy="6096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1625"/>
            <a:ext cx="7769225" cy="11430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GPA, ACT, and </a:t>
            </a:r>
            <a:br>
              <a:rPr lang="en-US" b="1" dirty="0" smtClean="0"/>
            </a:br>
            <a:r>
              <a:rPr lang="en-US" b="1" dirty="0" smtClean="0"/>
              <a:t>Index scores for Utah Schools</a:t>
            </a:r>
          </a:p>
        </p:txBody>
      </p:sp>
      <p:pic>
        <p:nvPicPr>
          <p:cNvPr id="7170" name="Picture 2" descr="Link to University of Utah Home p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600200"/>
            <a:ext cx="2235200" cy="609600"/>
          </a:xfrm>
          <a:prstGeom prst="rect">
            <a:avLst/>
          </a:prstGeom>
          <a:noFill/>
        </p:spPr>
      </p:pic>
      <p:pic>
        <p:nvPicPr>
          <p:cNvPr id="7174" name="Picture 6" descr="Utah State Universit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1600200"/>
            <a:ext cx="2449286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www.snow.edu/images/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200400"/>
            <a:ext cx="1524000" cy="618836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162801" cy="12192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Admissions Recommendations</a:t>
            </a:r>
            <a:br>
              <a:rPr lang="en-US" b="1" dirty="0" smtClean="0"/>
            </a:br>
            <a:r>
              <a:rPr lang="en-US" b="1" dirty="0" smtClean="0"/>
              <a:t> for Other Utah Schools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College of Eastern Utah</a:t>
            </a:r>
            <a:r>
              <a:rPr lang="en-US" sz="2400" dirty="0" smtClean="0"/>
              <a:t>, open (ACT)</a:t>
            </a: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Dixie State College</a:t>
            </a:r>
            <a:r>
              <a:rPr lang="en-US" sz="2400" dirty="0" smtClean="0"/>
              <a:t>, open (ACT)</a:t>
            </a: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LDS Business College</a:t>
            </a:r>
            <a:r>
              <a:rPr lang="en-US" sz="2400" dirty="0" smtClean="0">
                <a:solidFill>
                  <a:srgbClr val="3366FF"/>
                </a:solidFill>
              </a:rPr>
              <a:t>, </a:t>
            </a:r>
            <a:r>
              <a:rPr lang="en-US" sz="2400" dirty="0" smtClean="0"/>
              <a:t>case by case &amp; ACT</a:t>
            </a: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Salt Lake Community College</a:t>
            </a:r>
            <a:r>
              <a:rPr lang="en-US" sz="2400" dirty="0" smtClean="0"/>
              <a:t>, open (ACT)</a:t>
            </a: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Snow College</a:t>
            </a:r>
            <a:r>
              <a:rPr lang="en-US" sz="2400" dirty="0" smtClean="0"/>
              <a:t>, open (ACT)</a:t>
            </a:r>
            <a:endParaRPr lang="en-US" sz="2400" dirty="0" smtClean="0">
              <a:solidFill>
                <a:srgbClr val="3366FF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Utah College of Applied Technology</a:t>
            </a:r>
            <a:r>
              <a:rPr lang="en-US" sz="2400" dirty="0" smtClean="0"/>
              <a:t>, open</a:t>
            </a: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Utah Valley University</a:t>
            </a:r>
            <a:r>
              <a:rPr lang="en-US" sz="2400" dirty="0" smtClean="0"/>
              <a:t>, Student Assessment Test required if ACT scores in English, Reading, or Math are less than 19.</a:t>
            </a:r>
          </a:p>
          <a:p>
            <a:pPr eaLnBrk="1" hangingPunct="1"/>
            <a:r>
              <a:rPr lang="en-US" sz="2400" dirty="0" smtClean="0">
                <a:solidFill>
                  <a:srgbClr val="009999"/>
                </a:solidFill>
              </a:rPr>
              <a:t>Westminster</a:t>
            </a:r>
            <a:r>
              <a:rPr lang="en-US" sz="2400" dirty="0" smtClean="0"/>
              <a:t> (case</a:t>
            </a:r>
            <a:r>
              <a:rPr lang="en-US" sz="2500" dirty="0" smtClean="0"/>
              <a:t> by case, grades, coursework &amp; ACT </a:t>
            </a:r>
          </a:p>
        </p:txBody>
      </p:sp>
      <p:pic>
        <p:nvPicPr>
          <p:cNvPr id="5" name="Picture 4" descr="C:\Documents and Settings\snoyce\My Documents\My Pictures\Microsoft Clip Organizer\j043677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04800"/>
            <a:ext cx="1679310" cy="914400"/>
          </a:xfrm>
          <a:prstGeom prst="rect">
            <a:avLst/>
          </a:prstGeom>
          <a:noFill/>
        </p:spPr>
      </p:pic>
      <p:pic>
        <p:nvPicPr>
          <p:cNvPr id="6" name="Picture 4" descr="UVU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876800"/>
            <a:ext cx="1771650" cy="637795"/>
          </a:xfrm>
          <a:prstGeom prst="rect">
            <a:avLst/>
          </a:prstGeom>
          <a:noFill/>
        </p:spPr>
      </p:pic>
      <p:pic>
        <p:nvPicPr>
          <p:cNvPr id="5124" name="Picture 4" descr="http://www.slcc.edu/images/slcc-homepage-b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919" y="6248400"/>
            <a:ext cx="5102081" cy="609600"/>
          </a:xfrm>
          <a:prstGeom prst="rect">
            <a:avLst/>
          </a:prstGeom>
          <a:noFill/>
        </p:spPr>
      </p:pic>
      <p:pic>
        <p:nvPicPr>
          <p:cNvPr id="5126" name="Picture 6" descr="http://new.dixie.edu/templates/default/images/log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1752600"/>
            <a:ext cx="1066800" cy="559633"/>
          </a:xfrm>
          <a:prstGeom prst="rect">
            <a:avLst/>
          </a:prstGeom>
          <a:noFill/>
        </p:spPr>
      </p:pic>
      <p:pic>
        <p:nvPicPr>
          <p:cNvPr id="5134" name="Picture 14" descr="http://www.wcslc.edu/images/home/nameplat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5867400"/>
            <a:ext cx="2190750" cy="523875"/>
          </a:xfrm>
          <a:prstGeom prst="rect">
            <a:avLst/>
          </a:prstGeom>
          <a:noFill/>
        </p:spPr>
      </p:pic>
      <p:pic>
        <p:nvPicPr>
          <p:cNvPr id="5136" name="Picture 16" descr="http://www.ldsbc.edu/LDSBC-Logo_02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3400" y="2590800"/>
            <a:ext cx="606425" cy="485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693025" cy="11430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Helpful Hints for College Prep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313612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Know the admissions requirements for colleges you are considering early</a:t>
            </a:r>
          </a:p>
          <a:p>
            <a:pPr eaLnBrk="1" hangingPunct="1"/>
            <a:r>
              <a:rPr lang="en-US" sz="2500" dirty="0" smtClean="0"/>
              <a:t>Write out a 4-year high school plan</a:t>
            </a:r>
          </a:p>
          <a:p>
            <a:pPr eaLnBrk="1" hangingPunct="1"/>
            <a:r>
              <a:rPr lang="en-US" sz="2500" dirty="0" smtClean="0"/>
              <a:t>Take college Prep classes</a:t>
            </a:r>
          </a:p>
          <a:p>
            <a:pPr eaLnBrk="1" hangingPunct="1"/>
            <a:r>
              <a:rPr lang="en-US" sz="2500" dirty="0" smtClean="0"/>
              <a:t>Earn good grades</a:t>
            </a:r>
          </a:p>
          <a:p>
            <a:pPr eaLnBrk="1" hangingPunct="1"/>
            <a:r>
              <a:rPr lang="en-US" sz="2500" dirty="0" smtClean="0"/>
              <a:t>Become involved in activities &amp; service</a:t>
            </a:r>
          </a:p>
          <a:p>
            <a:pPr eaLnBrk="1" hangingPunct="1"/>
            <a:r>
              <a:rPr lang="en-US" sz="2500" dirty="0" smtClean="0"/>
              <a:t>Take the ACT early (Spring of Junior Year)</a:t>
            </a:r>
          </a:p>
          <a:p>
            <a:pPr eaLnBrk="1" hangingPunct="1"/>
            <a:r>
              <a:rPr lang="en-US" sz="2500" dirty="0" smtClean="0"/>
              <a:t>Apply to colleges during the first semester of your senior year.</a:t>
            </a:r>
          </a:p>
          <a:p>
            <a:pPr eaLnBrk="1" hangingPunct="1"/>
            <a:endParaRPr lang="en-US" sz="2500" dirty="0" smtClean="0"/>
          </a:p>
        </p:txBody>
      </p:sp>
      <p:pic>
        <p:nvPicPr>
          <p:cNvPr id="5121" name="Picture 1" descr="C:\Documents and Settings\snoyce\My Documents\My Pictures\Microsoft Clip Organizer\j04025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059680"/>
            <a:ext cx="2116932" cy="1693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snoyce\My Documents\My Pictures\Microsoft Clip Organizer\j0439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278" y="2438400"/>
            <a:ext cx="2133600" cy="213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5425" cy="835025"/>
          </a:xfrm>
        </p:spPr>
        <p:txBody>
          <a:bodyPr/>
          <a:lstStyle/>
          <a:p>
            <a:pPr algn="ctr"/>
            <a:r>
              <a:rPr lang="en-US" b="1" dirty="0" smtClean="0"/>
              <a:t>Helpful Websites for College Prep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79" y="1752600"/>
            <a:ext cx="7924799" cy="5181600"/>
          </a:xfrm>
        </p:spPr>
        <p:txBody>
          <a:bodyPr/>
          <a:lstStyle/>
          <a:p>
            <a:r>
              <a:rPr lang="en-US" sz="2800" dirty="0" smtClean="0"/>
              <a:t>Utah State Board of Regents –         Utah System of Higher Education </a:t>
            </a:r>
            <a:r>
              <a:rPr lang="en-US" sz="2800" u="sng" dirty="0" smtClean="0">
                <a:solidFill>
                  <a:schemeClr val="accent2">
                    <a:lumMod val="50000"/>
                  </a:schemeClr>
                </a:solidFill>
              </a:rPr>
              <a:t>www.higheredutah.org</a:t>
            </a:r>
            <a:r>
              <a:rPr lang="en-US" sz="2800" u="sng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2800" u="sng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 </a:t>
            </a:r>
            <a:endParaRPr lang="en-US" sz="28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smtClean="0"/>
              <a:t>Utah’s Premier Guide for College, Career, and Financial Planning: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smtClean="0">
                <a:solidFill>
                  <a:schemeClr val="tx2"/>
                </a:solidFill>
              </a:rPr>
              <a:t>www.utahfutures.org</a:t>
            </a:r>
          </a:p>
          <a:p>
            <a:r>
              <a:rPr lang="en-US" sz="2800" dirty="0" smtClean="0"/>
              <a:t>Additional Education &amp; Career</a:t>
            </a:r>
          </a:p>
          <a:p>
            <a:pPr>
              <a:buNone/>
            </a:pPr>
            <a:r>
              <a:rPr lang="en-US" sz="2800" dirty="0" smtClean="0"/>
              <a:t>	info can be found at: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r>
              <a:rPr lang="en-US" sz="2800" u="sng" dirty="0" smtClean="0">
                <a:solidFill>
                  <a:schemeClr val="tx2"/>
                </a:solidFill>
              </a:rPr>
              <a:t>www.utah.gov/education/colleges.html</a:t>
            </a:r>
            <a:endParaRPr lang="en-US" u="sng" dirty="0" smtClean="0"/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snoyce\My Documents\My Pictures\Microsoft Clip Organizer\j04386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52400"/>
            <a:ext cx="1989402" cy="1320347"/>
          </a:xfrm>
          <a:prstGeom prst="rect">
            <a:avLst/>
          </a:prstGeom>
          <a:noFill/>
        </p:spPr>
      </p:pic>
      <p:pic>
        <p:nvPicPr>
          <p:cNvPr id="1029" name="Picture 5" descr="C:\Documents and Settings\snoyce\My Documents\My Pictures\Microsoft Clip Organizer\j04392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3268" y="4572001"/>
            <a:ext cx="1530732" cy="2286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13612" cy="4648200"/>
          </a:xfrm>
        </p:spPr>
        <p:txBody>
          <a:bodyPr/>
          <a:lstStyle/>
          <a:p>
            <a:pPr marL="457200" indent="-457200" eaLnBrk="1" hangingPunct="1"/>
            <a:r>
              <a:rPr lang="en-US" sz="2500" b="1" dirty="0" smtClean="0">
                <a:solidFill>
                  <a:schemeClr val="tx2"/>
                </a:solidFill>
              </a:rPr>
              <a:t>Explore</a:t>
            </a:r>
            <a:r>
              <a:rPr lang="en-US" sz="2500" b="1" dirty="0" smtClean="0">
                <a:solidFill>
                  <a:srgbClr val="FFFF99"/>
                </a:solidFill>
              </a:rPr>
              <a:t> </a:t>
            </a:r>
            <a:r>
              <a:rPr lang="en-US" sz="2500" dirty="0" smtClean="0"/>
              <a:t>and investigate your Interests, Abilities, Achievements, Desires, and Goals.</a:t>
            </a:r>
          </a:p>
          <a:p>
            <a:pPr marL="457200" indent="-457200" eaLnBrk="1" hangingPunct="1"/>
            <a:r>
              <a:rPr lang="en-US" sz="2500" b="1" dirty="0" smtClean="0">
                <a:solidFill>
                  <a:schemeClr val="tx2"/>
                </a:solidFill>
              </a:rPr>
              <a:t>Plan</a:t>
            </a:r>
            <a:r>
              <a:rPr lang="en-US" sz="2500" b="1" dirty="0" smtClean="0">
                <a:solidFill>
                  <a:srgbClr val="FFFF99"/>
                </a:solidFill>
              </a:rPr>
              <a:t> </a:t>
            </a:r>
            <a:r>
              <a:rPr lang="en-US" sz="2500" dirty="0" smtClean="0"/>
              <a:t>and Research your College Options.</a:t>
            </a:r>
          </a:p>
          <a:p>
            <a:pPr marL="457200" indent="-457200" eaLnBrk="1" hangingPunct="1"/>
            <a:r>
              <a:rPr lang="en-US" sz="2500" b="1" dirty="0" smtClean="0">
                <a:solidFill>
                  <a:schemeClr val="tx2"/>
                </a:solidFill>
              </a:rPr>
              <a:t>Prepare</a:t>
            </a:r>
            <a:r>
              <a:rPr lang="en-US" sz="2500" b="1" dirty="0" smtClean="0">
                <a:solidFill>
                  <a:srgbClr val="FFFF99"/>
                </a:solidFill>
              </a:rPr>
              <a:t> </a:t>
            </a:r>
            <a:r>
              <a:rPr lang="en-US" sz="2500" dirty="0" smtClean="0"/>
              <a:t>ahead of time, and meet all scholarship, admissions, and financial aid deadlines.</a:t>
            </a:r>
          </a:p>
          <a:p>
            <a:pPr marL="457200" indent="-457200" eaLnBrk="1" hangingPunct="1"/>
            <a:r>
              <a:rPr lang="en-US" sz="2500" b="1" dirty="0" smtClean="0">
                <a:solidFill>
                  <a:schemeClr val="tx2"/>
                </a:solidFill>
              </a:rPr>
              <a:t>Apply</a:t>
            </a:r>
            <a:r>
              <a:rPr lang="en-US" sz="2500" b="1" dirty="0" smtClean="0">
                <a:solidFill>
                  <a:srgbClr val="FFFF99"/>
                </a:solidFill>
              </a:rPr>
              <a:t> </a:t>
            </a:r>
            <a:r>
              <a:rPr lang="en-US" sz="2500" dirty="0" smtClean="0"/>
              <a:t>yourself and make the decision that is best for you!</a:t>
            </a:r>
          </a:p>
          <a:p>
            <a:pPr marL="457200" indent="-457200" eaLnBrk="1" hangingPunct="1"/>
            <a:r>
              <a:rPr lang="en-US" sz="2500" b="1" dirty="0" smtClean="0">
                <a:solidFill>
                  <a:schemeClr val="tx2"/>
                </a:solidFill>
              </a:rPr>
              <a:t>Consider</a:t>
            </a:r>
            <a:r>
              <a:rPr lang="en-US" sz="2500" b="1" dirty="0" smtClean="0">
                <a:solidFill>
                  <a:srgbClr val="FFFF99"/>
                </a:solidFill>
              </a:rPr>
              <a:t> </a:t>
            </a:r>
            <a:r>
              <a:rPr lang="en-US" sz="2500" dirty="0" smtClean="0"/>
              <a:t>College Expenses as a major decision to research and prepare for!</a:t>
            </a:r>
            <a:endParaRPr lang="en-US" sz="2500" b="1" dirty="0" smtClean="0"/>
          </a:p>
        </p:txBody>
      </p:sp>
      <p:pic>
        <p:nvPicPr>
          <p:cNvPr id="4097" name="Picture 1" descr="C:\Documents and Settings\snoyce\My Documents\My Pictures\Microsoft Clip Organizer\j043164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0"/>
            <a:ext cx="1714500" cy="17145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5334001" cy="11430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Remember to Explore</a:t>
            </a:r>
            <a:br>
              <a:rPr lang="en-US" b="1" dirty="0" smtClean="0"/>
            </a:br>
            <a:r>
              <a:rPr lang="en-US" b="1" dirty="0" smtClean="0"/>
              <a:t> Your College Options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snoyce\My Documents\My Pictures\Microsoft Clip Organizer\j0399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"/>
            <a:ext cx="1676400" cy="1219200"/>
          </a:xfrm>
          <a:prstGeom prst="rect">
            <a:avLst/>
          </a:prstGeom>
          <a:noFill/>
        </p:spPr>
      </p:pic>
      <p:pic>
        <p:nvPicPr>
          <p:cNvPr id="4" name="Picture 5" descr="C:\Documents and Settings\snoyce\My Documents\My Pictures\Microsoft Clip Organizer\j04074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60493"/>
            <a:ext cx="7700962" cy="514510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4953000" cy="1143000"/>
          </a:xfrm>
        </p:spPr>
        <p:txBody>
          <a:bodyPr/>
          <a:lstStyle/>
          <a:p>
            <a:pPr algn="ctr"/>
            <a:r>
              <a:rPr lang="en-US" dirty="0" smtClean="0"/>
              <a:t>Remember the Power</a:t>
            </a:r>
            <a:br>
              <a:rPr lang="en-US" dirty="0" smtClean="0"/>
            </a:br>
            <a:r>
              <a:rPr lang="en-US" dirty="0" smtClean="0"/>
              <a:t>of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1625" cy="5105400"/>
          </a:xfrm>
        </p:spPr>
        <p:txBody>
          <a:bodyPr/>
          <a:lstStyle/>
          <a:p>
            <a:endParaRPr lang="en-US" dirty="0" smtClean="0">
              <a:solidFill>
                <a:srgbClr val="FFFF99"/>
              </a:solidFill>
            </a:endParaRP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“It’s not the will to win that matters – everyone has that.  It’s the will to prepare to win that matters.”</a:t>
            </a:r>
          </a:p>
          <a:p>
            <a:pPr algn="r"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“Bear” Bryant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“Before anything else, preparation is the key to success.”</a:t>
            </a:r>
          </a:p>
          <a:p>
            <a:pPr algn="r"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Alexander Graham Bell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be prepared is half the victory.”</a:t>
            </a:r>
          </a:p>
          <a:p>
            <a:pPr algn="r"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Miguel De Cervantes</a:t>
            </a: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pic>
        <p:nvPicPr>
          <p:cNvPr id="6" name="Picture 3" descr="C:\Documents and Settings\snoyce\My Documents\My Pictures\Microsoft Clip Organizer\j0185183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7086600" y="152399"/>
            <a:ext cx="1816100" cy="1228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1400</TotalTime>
  <Words>738</Words>
  <Application>Microsoft Macintosh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Eclipse</vt:lpstr>
      <vt:lpstr>Admission Standards for Utah’s Universities and Colleges</vt:lpstr>
      <vt:lpstr>Traditionally “Recommended” courses for College Admittance:</vt:lpstr>
      <vt:lpstr>         Sample 4-year High School schedule</vt:lpstr>
      <vt:lpstr>GPA, ACT, and  Index scores for Utah Schools</vt:lpstr>
      <vt:lpstr>Admissions Recommendations  for Other Utah Schools</vt:lpstr>
      <vt:lpstr>Helpful Hints for College Prep</vt:lpstr>
      <vt:lpstr>Helpful Websites for College Prep </vt:lpstr>
      <vt:lpstr>Remember to Explore  Your College Options</vt:lpstr>
      <vt:lpstr>Remember the Power of Preparation</vt:lpstr>
      <vt:lpstr>A big THANK YOU!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Standards for Utah’s Universities and Colleges</dc:title>
  <dc:creator>Dianne</dc:creator>
  <cp:lastModifiedBy>Carol May</cp:lastModifiedBy>
  <cp:revision>82</cp:revision>
  <dcterms:created xsi:type="dcterms:W3CDTF">2014-06-16T14:58:04Z</dcterms:created>
  <dcterms:modified xsi:type="dcterms:W3CDTF">2014-06-16T15:07:55Z</dcterms:modified>
</cp:coreProperties>
</file>